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71" r:id="rId6"/>
    <p:sldId id="267" r:id="rId7"/>
    <p:sldId id="260" r:id="rId8"/>
    <p:sldId id="272" r:id="rId9"/>
    <p:sldId id="270" r:id="rId10"/>
    <p:sldId id="261" r:id="rId11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26708"/>
            <a:ext cx="12192000" cy="431800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0" y="431291"/>
                </a:moveTo>
                <a:lnTo>
                  <a:pt x="12192000" y="431291"/>
                </a:lnTo>
                <a:lnTo>
                  <a:pt x="121920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7868" y="969263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03764" y="246888"/>
            <a:ext cx="1552955" cy="577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56092" y="0"/>
            <a:ext cx="2886455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697735"/>
            <a:ext cx="12192000" cy="4110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26708"/>
            <a:ext cx="12192000" cy="431800"/>
          </a:xfrm>
          <a:custGeom>
            <a:avLst/>
            <a:gdLst/>
            <a:ahLst/>
            <a:cxnLst/>
            <a:rect l="l" t="t" r="r" b="b"/>
            <a:pathLst>
              <a:path w="12192000" h="431800">
                <a:moveTo>
                  <a:pt x="0" y="431291"/>
                </a:moveTo>
                <a:lnTo>
                  <a:pt x="12192000" y="431291"/>
                </a:lnTo>
                <a:lnTo>
                  <a:pt x="121920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427" y="223773"/>
            <a:ext cx="11401145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8865" y="1958975"/>
            <a:ext cx="5986145" cy="438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69521" y="6563026"/>
            <a:ext cx="179070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‹nº›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8930" y="6601358"/>
            <a:ext cx="6476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969263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03764" y="246888"/>
            <a:ext cx="1552955" cy="577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6092" y="0"/>
            <a:ext cx="2886455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83595" y="2734270"/>
            <a:ext cx="5492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/>
                <a:solidFill>
                  <a:schemeClr val="accent3"/>
                </a:solidFill>
                <a:effectLst/>
              </a:rPr>
              <a:t>Plano Adamantina</a:t>
            </a:r>
            <a:endParaRPr lang="pt-B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02595" y="3648670"/>
            <a:ext cx="6570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Microrregião de Saúde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magem 11" descr="brasao de adamantina oficial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395" y="1134070"/>
            <a:ext cx="1447800" cy="153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278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Abertura </a:t>
            </a:r>
            <a:r>
              <a:rPr sz="2200" spc="-10" dirty="0"/>
              <a:t>dos </a:t>
            </a:r>
            <a:r>
              <a:rPr sz="2200" spc="-5" dirty="0"/>
              <a:t>setores da </a:t>
            </a:r>
            <a:r>
              <a:rPr sz="2200" spc="-10" dirty="0"/>
              <a:t>economia </a:t>
            </a:r>
            <a:r>
              <a:rPr sz="2200" spc="-5" dirty="0"/>
              <a:t>de acordo </a:t>
            </a:r>
            <a:r>
              <a:rPr sz="2200" spc="-10" dirty="0"/>
              <a:t>com </a:t>
            </a:r>
            <a:r>
              <a:rPr sz="2200" spc="-5"/>
              <a:t>as</a:t>
            </a:r>
            <a:r>
              <a:rPr sz="2200" spc="220"/>
              <a:t> </a:t>
            </a:r>
            <a:r>
              <a:rPr sz="2200" spc="-10" smtClean="0"/>
              <a:t>fases</a:t>
            </a:r>
            <a:r>
              <a:rPr lang="pt-BR" sz="2200" spc="-10" dirty="0" smtClean="0"/>
              <a:t/>
            </a:r>
            <a:br>
              <a:rPr lang="pt-BR" sz="2200" spc="-10" dirty="0" smtClean="0"/>
            </a:br>
            <a:r>
              <a:rPr lang="pt-BR" sz="2200" spc="-10" dirty="0" smtClean="0"/>
              <a:t/>
            </a:r>
            <a:br>
              <a:rPr lang="pt-BR" sz="2200" spc="-10" dirty="0" smtClean="0"/>
            </a:br>
            <a:endParaRPr sz="22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10</a:t>
            </a:fld>
            <a:endParaRPr spc="-5" dirty="0"/>
          </a:p>
        </p:txBody>
      </p:sp>
      <p:grpSp>
        <p:nvGrpSpPr>
          <p:cNvPr id="4" name="Grupo 3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5" name="Retângulo 4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6" name="Imagem 5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208375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67712"/>
            <a:ext cx="6096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0" dirty="0" smtClean="0"/>
              <a:t>Identificação dos Municípios</a:t>
            </a:r>
            <a:br>
              <a:rPr lang="pt-BR" spc="-10" dirty="0" smtClean="0"/>
            </a:br>
            <a:r>
              <a:rPr lang="pt-BR" spc="-10" dirty="0" smtClean="0"/>
              <a:t>Microrregião de saúde de Adamantina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2</a:t>
            </a:fld>
            <a:endParaRPr spc="-5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6000" y="1447800"/>
            <a:ext cx="3863045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b="1" dirty="0" smtClean="0">
                <a:solidFill>
                  <a:srgbClr val="92D050"/>
                </a:solidFill>
              </a:rPr>
              <a:t>Microrregião de Adamantina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Adamantina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Pacaembu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Flórida Paulista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err="1" smtClean="0">
                <a:solidFill>
                  <a:schemeClr val="bg1"/>
                </a:solidFill>
              </a:rPr>
              <a:t>Mariápolis</a:t>
            </a:r>
            <a:endParaRPr lang="pt-B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Pracinha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15445" y="1371600"/>
            <a:ext cx="3776355" cy="4420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Microrregião de Adamantina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Inúbia Paulista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 Sagres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Lucélia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err="1" smtClean="0">
                <a:solidFill>
                  <a:schemeClr val="bg1"/>
                </a:solidFill>
              </a:rPr>
              <a:t>Salmourão</a:t>
            </a:r>
            <a:endParaRPr lang="pt-BR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Osvaldo Cruz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0" name="Retângulo 9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2" name="Imagem 11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143000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096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0" dirty="0" smtClean="0"/>
              <a:t>Número de penitenciárias</a:t>
            </a:r>
            <a:br>
              <a:rPr lang="pt-BR" spc="-10" dirty="0" smtClean="0"/>
            </a:br>
            <a:r>
              <a:rPr lang="pt-BR" spc="-10" dirty="0" smtClean="0"/>
              <a:t>Microrregião de saúde de Adamantina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3</a:t>
            </a:fld>
            <a:endParaRPr spc="-5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24200" y="1447800"/>
            <a:ext cx="55381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400" b="1" dirty="0" smtClean="0">
                <a:solidFill>
                  <a:srgbClr val="92D050"/>
                </a:solidFill>
              </a:rPr>
              <a:t>Número Total de Penitenciárias = 07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Pacaembu 03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Flórida Paulista 01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Pracinha  01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 Lucélia 01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BR" sz="2400" dirty="0" smtClean="0">
                <a:solidFill>
                  <a:schemeClr val="bg1"/>
                </a:solidFill>
              </a:rPr>
              <a:t>Osvaldo Cruz 01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5" name="Retângulo 14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6" name="Imagem 15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427" y="228600"/>
            <a:ext cx="11186973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>
              <a:lnSpc>
                <a:spcPts val="2735"/>
              </a:lnSpc>
              <a:spcBef>
                <a:spcPts val="100"/>
              </a:spcBef>
            </a:pPr>
            <a:r>
              <a:rPr spc="-10" dirty="0"/>
              <a:t>Retomada </a:t>
            </a:r>
            <a:r>
              <a:rPr dirty="0"/>
              <a:t>das </a:t>
            </a:r>
            <a:r>
              <a:rPr spc="-10" dirty="0"/>
              <a:t>atividades </a:t>
            </a:r>
            <a:r>
              <a:rPr spc="-5" dirty="0"/>
              <a:t>econômicas </a:t>
            </a:r>
            <a:r>
              <a:rPr spc="-15" dirty="0"/>
              <a:t>será </a:t>
            </a:r>
            <a:r>
              <a:rPr spc="-5" dirty="0"/>
              <a:t>em </a:t>
            </a:r>
            <a:r>
              <a:rPr spc="-10" dirty="0"/>
              <a:t>fases </a:t>
            </a:r>
            <a:r>
              <a:rPr dirty="0"/>
              <a:t>de </a:t>
            </a:r>
            <a:r>
              <a:rPr spc="-5" dirty="0"/>
              <a:t>acordo</a:t>
            </a:r>
          </a:p>
          <a:p>
            <a:pPr marL="80010">
              <a:lnSpc>
                <a:spcPts val="2735"/>
              </a:lnSpc>
              <a:tabLst>
                <a:tab pos="11388090" algn="l"/>
              </a:tabLst>
            </a:pPr>
            <a:r>
              <a:rPr u="sng" spc="-5">
                <a:uFill>
                  <a:solidFill>
                    <a:srgbClr val="FFFFFF"/>
                  </a:solidFill>
                </a:uFill>
              </a:rPr>
              <a:t>com </a:t>
            </a:r>
            <a:r>
              <a:rPr u="sng" spc="-5" smtClean="0">
                <a:uFill>
                  <a:solidFill>
                    <a:srgbClr val="FFFFFF"/>
                  </a:solidFill>
                </a:uFill>
              </a:rPr>
              <a:t>cada</a:t>
            </a:r>
            <a:r>
              <a:rPr lang="pt-BR" u="sng" spc="-100" dirty="0" smtClean="0">
                <a:uFill>
                  <a:solidFill>
                    <a:srgbClr val="FFFFFF"/>
                  </a:solidFill>
                </a:uFill>
              </a:rPr>
              <a:t> s</a:t>
            </a:r>
            <a:r>
              <a:rPr u="sng" spc="-10" smtClean="0">
                <a:uFill>
                  <a:solidFill>
                    <a:srgbClr val="FFFFFF"/>
                  </a:solidFill>
                </a:uFill>
              </a:rPr>
              <a:t>etor</a:t>
            </a:r>
            <a:r>
              <a:rPr u="sng" spc="-10" dirty="0">
                <a:uFill>
                  <a:solidFill>
                    <a:srgbClr val="FFFFFF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5144" y="3850640"/>
            <a:ext cx="13976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Atividades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eceb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endParaRPr sz="18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ão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753" y="5135626"/>
            <a:ext cx="1396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00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sida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protocolos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2616" y="5036820"/>
            <a:ext cx="9136380" cy="800100"/>
          </a:xfrm>
          <a:custGeom>
            <a:avLst/>
            <a:gdLst/>
            <a:ahLst/>
            <a:cxnLst/>
            <a:rect l="l" t="t" r="r" b="b"/>
            <a:pathLst>
              <a:path w="9136380" h="800100">
                <a:moveTo>
                  <a:pt x="0" y="0"/>
                </a:moveTo>
                <a:lnTo>
                  <a:pt x="0" y="800099"/>
                </a:lnTo>
                <a:lnTo>
                  <a:pt x="9136380" y="80009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36494" y="5527802"/>
            <a:ext cx="142240" cy="184150"/>
          </a:xfrm>
          <a:custGeom>
            <a:avLst/>
            <a:gdLst/>
            <a:ahLst/>
            <a:cxnLst/>
            <a:rect l="l" t="t" r="r" b="b"/>
            <a:pathLst>
              <a:path w="142239" h="184150">
                <a:moveTo>
                  <a:pt x="142240" y="0"/>
                </a:moveTo>
                <a:lnTo>
                  <a:pt x="0" y="0"/>
                </a:lnTo>
                <a:lnTo>
                  <a:pt x="0" y="183680"/>
                </a:lnTo>
                <a:lnTo>
                  <a:pt x="142240" y="183680"/>
                </a:lnTo>
                <a:lnTo>
                  <a:pt x="14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85236" y="5385561"/>
            <a:ext cx="445134" cy="142240"/>
          </a:xfrm>
          <a:custGeom>
            <a:avLst/>
            <a:gdLst/>
            <a:ahLst/>
            <a:cxnLst/>
            <a:rect l="l" t="t" r="r" b="b"/>
            <a:pathLst>
              <a:path w="445135" h="142239">
                <a:moveTo>
                  <a:pt x="444754" y="0"/>
                </a:moveTo>
                <a:lnTo>
                  <a:pt x="0" y="0"/>
                </a:lnTo>
                <a:lnTo>
                  <a:pt x="0" y="142240"/>
                </a:lnTo>
                <a:lnTo>
                  <a:pt x="444754" y="142240"/>
                </a:lnTo>
                <a:lnTo>
                  <a:pt x="444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36494" y="5201920"/>
            <a:ext cx="142240" cy="184150"/>
          </a:xfrm>
          <a:custGeom>
            <a:avLst/>
            <a:gdLst/>
            <a:ahLst/>
            <a:cxnLst/>
            <a:rect l="l" t="t" r="r" b="b"/>
            <a:pathLst>
              <a:path w="142239" h="184150">
                <a:moveTo>
                  <a:pt x="142240" y="0"/>
                </a:moveTo>
                <a:lnTo>
                  <a:pt x="0" y="0"/>
                </a:lnTo>
                <a:lnTo>
                  <a:pt x="0" y="183641"/>
                </a:lnTo>
                <a:lnTo>
                  <a:pt x="142240" y="183641"/>
                </a:lnTo>
                <a:lnTo>
                  <a:pt x="142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88827" y="5445239"/>
            <a:ext cx="505459" cy="163195"/>
          </a:xfrm>
          <a:custGeom>
            <a:avLst/>
            <a:gdLst/>
            <a:ahLst/>
            <a:cxnLst/>
            <a:rect l="l" t="t" r="r" b="b"/>
            <a:pathLst>
              <a:path w="505459" h="163195">
                <a:moveTo>
                  <a:pt x="0" y="163093"/>
                </a:moveTo>
                <a:lnTo>
                  <a:pt x="505117" y="163093"/>
                </a:lnTo>
                <a:lnTo>
                  <a:pt x="505117" y="0"/>
                </a:lnTo>
                <a:lnTo>
                  <a:pt x="0" y="0"/>
                </a:lnTo>
                <a:lnTo>
                  <a:pt x="0" y="16309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42616" y="3791711"/>
            <a:ext cx="9084945" cy="101091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</a:pPr>
            <a:r>
              <a:rPr sz="2000" b="0" spc="-20" dirty="0">
                <a:solidFill>
                  <a:srgbClr val="44536A"/>
                </a:solidFill>
                <a:latin typeface="Calibri Light"/>
                <a:cs typeface="Calibri Light"/>
              </a:rPr>
              <a:t>Setores </a:t>
            </a:r>
            <a:r>
              <a:rPr sz="2000" b="0" spc="-15" dirty="0">
                <a:solidFill>
                  <a:srgbClr val="44536A"/>
                </a:solidFill>
                <a:latin typeface="Calibri Light"/>
                <a:cs typeface="Calibri Light"/>
              </a:rPr>
              <a:t>serão priorizados </a:t>
            </a:r>
            <a:r>
              <a:rPr sz="2000" b="0" spc="-5" dirty="0">
                <a:solidFill>
                  <a:srgbClr val="44536A"/>
                </a:solidFill>
                <a:latin typeface="Calibri Light"/>
                <a:cs typeface="Calibri Light"/>
              </a:rPr>
              <a:t>de </a:t>
            </a:r>
            <a:r>
              <a:rPr sz="2000" b="0" spc="-20" dirty="0">
                <a:solidFill>
                  <a:srgbClr val="44536A"/>
                </a:solidFill>
                <a:latin typeface="Calibri Light"/>
                <a:cs typeface="Calibri Light"/>
              </a:rPr>
              <a:t>acordo </a:t>
            </a:r>
            <a:r>
              <a:rPr sz="2000" b="0" spc="-15" dirty="0">
                <a:solidFill>
                  <a:srgbClr val="44536A"/>
                </a:solidFill>
                <a:latin typeface="Calibri Light"/>
                <a:cs typeface="Calibri Light"/>
              </a:rPr>
              <a:t>com </a:t>
            </a:r>
            <a:r>
              <a:rPr sz="2000" b="0" dirty="0">
                <a:solidFill>
                  <a:srgbClr val="44536A"/>
                </a:solidFill>
                <a:latin typeface="Calibri Light"/>
                <a:cs typeface="Calibri Light"/>
              </a:rPr>
              <a:t>a </a:t>
            </a:r>
            <a:r>
              <a:rPr sz="2000" b="0" spc="-15" dirty="0">
                <a:solidFill>
                  <a:srgbClr val="44536A"/>
                </a:solidFill>
                <a:latin typeface="Calibri Light"/>
                <a:cs typeface="Calibri Light"/>
              </a:rPr>
              <a:t>vulnerabilidade </a:t>
            </a:r>
            <a:r>
              <a:rPr sz="2000" b="0" spc="-20" dirty="0">
                <a:solidFill>
                  <a:srgbClr val="44536A"/>
                </a:solidFill>
                <a:latin typeface="Calibri Light"/>
                <a:cs typeface="Calibri Light"/>
              </a:rPr>
              <a:t>econômica </a:t>
            </a:r>
            <a:r>
              <a:rPr sz="2000" b="0" dirty="0">
                <a:solidFill>
                  <a:srgbClr val="44536A"/>
                </a:solidFill>
                <a:latin typeface="Calibri Light"/>
                <a:cs typeface="Calibri Light"/>
              </a:rPr>
              <a:t>e</a:t>
            </a:r>
            <a:r>
              <a:rPr sz="2000" b="0" spc="-295" dirty="0">
                <a:solidFill>
                  <a:srgbClr val="44536A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44536A"/>
                </a:solidFill>
                <a:latin typeface="Calibri Light"/>
                <a:cs typeface="Calibri Light"/>
              </a:rPr>
              <a:t>empregatícia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42616" y="1577339"/>
            <a:ext cx="1818639" cy="820419"/>
          </a:xfrm>
          <a:custGeom>
            <a:avLst/>
            <a:gdLst/>
            <a:ahLst/>
            <a:cxnLst/>
            <a:rect l="l" t="t" r="r" b="b"/>
            <a:pathLst>
              <a:path w="1818639" h="820419">
                <a:moveTo>
                  <a:pt x="1708277" y="0"/>
                </a:moveTo>
                <a:lnTo>
                  <a:pt x="0" y="0"/>
                </a:lnTo>
                <a:lnTo>
                  <a:pt x="0" y="819912"/>
                </a:lnTo>
                <a:lnTo>
                  <a:pt x="1708277" y="819912"/>
                </a:lnTo>
                <a:lnTo>
                  <a:pt x="1818132" y="409956"/>
                </a:lnTo>
                <a:lnTo>
                  <a:pt x="170827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1667" y="1723135"/>
            <a:ext cx="118681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2105">
              <a:lnSpc>
                <a:spcPct val="101299"/>
              </a:lnSpc>
              <a:spcBef>
                <a:spcPts val="95"/>
              </a:spcBef>
            </a:pP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Fase </a:t>
            </a:r>
            <a:r>
              <a:rPr sz="1550" b="0" spc="10" dirty="0">
                <a:solidFill>
                  <a:srgbClr val="FFFFFF"/>
                </a:solidFill>
                <a:latin typeface="Calibri Light"/>
                <a:cs typeface="Calibri Light"/>
              </a:rPr>
              <a:t>1  </a:t>
            </a:r>
            <a:r>
              <a:rPr sz="1550" b="0" dirty="0">
                <a:solidFill>
                  <a:srgbClr val="FFFFFF"/>
                </a:solidFill>
                <a:latin typeface="Calibri Light"/>
                <a:cs typeface="Calibri Light"/>
              </a:rPr>
              <a:t>Alerta</a:t>
            </a:r>
            <a:r>
              <a:rPr sz="155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Máximo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9223" y="1577339"/>
            <a:ext cx="1818639" cy="820419"/>
          </a:xfrm>
          <a:custGeom>
            <a:avLst/>
            <a:gdLst/>
            <a:ahLst/>
            <a:cxnLst/>
            <a:rect l="l" t="t" r="r" b="b"/>
            <a:pathLst>
              <a:path w="1818639" h="820419">
                <a:moveTo>
                  <a:pt x="1708277" y="0"/>
                </a:moveTo>
                <a:lnTo>
                  <a:pt x="0" y="0"/>
                </a:lnTo>
                <a:lnTo>
                  <a:pt x="109855" y="409956"/>
                </a:lnTo>
                <a:lnTo>
                  <a:pt x="0" y="819912"/>
                </a:lnTo>
                <a:lnTo>
                  <a:pt x="1708277" y="819912"/>
                </a:lnTo>
                <a:lnTo>
                  <a:pt x="1818132" y="409956"/>
                </a:lnTo>
                <a:lnTo>
                  <a:pt x="1708277" y="0"/>
                </a:lnTo>
                <a:close/>
              </a:path>
            </a:pathLst>
          </a:custGeom>
          <a:solidFill>
            <a:srgbClr val="DC95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6246" y="1723135"/>
            <a:ext cx="70802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710">
              <a:lnSpc>
                <a:spcPct val="101299"/>
              </a:lnSpc>
              <a:spcBef>
                <a:spcPts val="95"/>
              </a:spcBef>
            </a:pP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Fase </a:t>
            </a:r>
            <a:r>
              <a:rPr sz="1550" b="0" spc="10" dirty="0">
                <a:solidFill>
                  <a:srgbClr val="FFFFFF"/>
                </a:solidFill>
                <a:latin typeface="Calibri Light"/>
                <a:cs typeface="Calibri Light"/>
              </a:rPr>
              <a:t>2  </a:t>
            </a:r>
            <a:r>
              <a:rPr sz="1550" b="0" spc="5" dirty="0">
                <a:solidFill>
                  <a:srgbClr val="FFFFFF"/>
                </a:solidFill>
                <a:latin typeface="Calibri Light"/>
                <a:cs typeface="Calibri Light"/>
              </a:rPr>
              <a:t>Co</a:t>
            </a:r>
            <a:r>
              <a:rPr sz="1550" b="0" spc="-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550" b="0" spc="-1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1550" b="0" spc="-3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1550" b="0" spc="-1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1550" b="0" spc="-15" dirty="0">
                <a:solidFill>
                  <a:srgbClr val="FFFFFF"/>
                </a:solidFill>
                <a:latin typeface="Calibri Light"/>
                <a:cs typeface="Calibri Light"/>
              </a:rPr>
              <a:t>l</a:t>
            </a:r>
            <a:r>
              <a:rPr sz="1550" b="0" spc="1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75832" y="1577339"/>
            <a:ext cx="1818639" cy="820419"/>
          </a:xfrm>
          <a:custGeom>
            <a:avLst/>
            <a:gdLst/>
            <a:ahLst/>
            <a:cxnLst/>
            <a:rect l="l" t="t" r="r" b="b"/>
            <a:pathLst>
              <a:path w="1818640" h="820419">
                <a:moveTo>
                  <a:pt x="1708277" y="0"/>
                </a:moveTo>
                <a:lnTo>
                  <a:pt x="0" y="0"/>
                </a:lnTo>
                <a:lnTo>
                  <a:pt x="109855" y="409956"/>
                </a:lnTo>
                <a:lnTo>
                  <a:pt x="0" y="819912"/>
                </a:lnTo>
                <a:lnTo>
                  <a:pt x="1708277" y="819912"/>
                </a:lnTo>
                <a:lnTo>
                  <a:pt x="1818132" y="409956"/>
                </a:lnTo>
                <a:lnTo>
                  <a:pt x="1708277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57593" y="1723135"/>
            <a:ext cx="105981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7970">
              <a:lnSpc>
                <a:spcPct val="101299"/>
              </a:lnSpc>
              <a:spcBef>
                <a:spcPts val="95"/>
              </a:spcBef>
            </a:pPr>
            <a:r>
              <a:rPr sz="1550" b="0" spc="-5" dirty="0">
                <a:latin typeface="Calibri Light"/>
                <a:cs typeface="Calibri Light"/>
              </a:rPr>
              <a:t>Fase </a:t>
            </a:r>
            <a:r>
              <a:rPr sz="1550" b="0" spc="10" dirty="0">
                <a:latin typeface="Calibri Light"/>
                <a:cs typeface="Calibri Light"/>
              </a:rPr>
              <a:t>3  </a:t>
            </a:r>
            <a:r>
              <a:rPr sz="1550" b="0" spc="5" dirty="0">
                <a:latin typeface="Calibri Light"/>
                <a:cs typeface="Calibri Light"/>
              </a:rPr>
              <a:t>Fl</a:t>
            </a:r>
            <a:r>
              <a:rPr sz="1550" b="0" spc="-15" dirty="0">
                <a:latin typeface="Calibri Light"/>
                <a:cs typeface="Calibri Light"/>
              </a:rPr>
              <a:t>e</a:t>
            </a:r>
            <a:r>
              <a:rPr sz="1550" b="0" spc="-10" dirty="0">
                <a:latin typeface="Calibri Light"/>
                <a:cs typeface="Calibri Light"/>
              </a:rPr>
              <a:t>xibili</a:t>
            </a:r>
            <a:r>
              <a:rPr sz="1550" b="0" spc="-40" dirty="0">
                <a:latin typeface="Calibri Light"/>
                <a:cs typeface="Calibri Light"/>
              </a:rPr>
              <a:t>z</a:t>
            </a:r>
            <a:r>
              <a:rPr sz="1550" b="0" dirty="0">
                <a:latin typeface="Calibri Light"/>
                <a:cs typeface="Calibri Light"/>
              </a:rPr>
              <a:t>açã</a:t>
            </a:r>
            <a:r>
              <a:rPr sz="1550" b="0" spc="10" dirty="0">
                <a:latin typeface="Calibri Light"/>
                <a:cs typeface="Calibri Light"/>
              </a:rPr>
              <a:t>o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92440" y="1577339"/>
            <a:ext cx="1818639" cy="820419"/>
          </a:xfrm>
          <a:custGeom>
            <a:avLst/>
            <a:gdLst/>
            <a:ahLst/>
            <a:cxnLst/>
            <a:rect l="l" t="t" r="r" b="b"/>
            <a:pathLst>
              <a:path w="1818640" h="820419">
                <a:moveTo>
                  <a:pt x="1719707" y="0"/>
                </a:moveTo>
                <a:lnTo>
                  <a:pt x="0" y="0"/>
                </a:lnTo>
                <a:lnTo>
                  <a:pt x="98425" y="409956"/>
                </a:lnTo>
                <a:lnTo>
                  <a:pt x="0" y="819912"/>
                </a:lnTo>
                <a:lnTo>
                  <a:pt x="1719707" y="819912"/>
                </a:lnTo>
                <a:lnTo>
                  <a:pt x="1818132" y="409956"/>
                </a:lnTo>
                <a:lnTo>
                  <a:pt x="1719707" y="0"/>
                </a:lnTo>
                <a:close/>
              </a:path>
            </a:pathLst>
          </a:custGeom>
          <a:solidFill>
            <a:srgbClr val="73A7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54948" y="1723135"/>
            <a:ext cx="1297940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6715">
              <a:lnSpc>
                <a:spcPct val="101299"/>
              </a:lnSpc>
              <a:spcBef>
                <a:spcPts val="95"/>
              </a:spcBef>
            </a:pP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Fase </a:t>
            </a:r>
            <a:r>
              <a:rPr sz="1550" b="0" spc="10" dirty="0">
                <a:solidFill>
                  <a:srgbClr val="FFFFFF"/>
                </a:solidFill>
                <a:latin typeface="Calibri Light"/>
                <a:cs typeface="Calibri Light"/>
              </a:rPr>
              <a:t>4  </a:t>
            </a: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Abertura</a:t>
            </a:r>
            <a:r>
              <a:rPr sz="155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parcial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909047" y="1577339"/>
            <a:ext cx="1818639" cy="820419"/>
          </a:xfrm>
          <a:custGeom>
            <a:avLst/>
            <a:gdLst/>
            <a:ahLst/>
            <a:cxnLst/>
            <a:rect l="l" t="t" r="r" b="b"/>
            <a:pathLst>
              <a:path w="1818640" h="820419">
                <a:moveTo>
                  <a:pt x="1719707" y="0"/>
                </a:moveTo>
                <a:lnTo>
                  <a:pt x="0" y="0"/>
                </a:lnTo>
                <a:lnTo>
                  <a:pt x="98425" y="409956"/>
                </a:lnTo>
                <a:lnTo>
                  <a:pt x="0" y="819912"/>
                </a:lnTo>
                <a:lnTo>
                  <a:pt x="1719707" y="819912"/>
                </a:lnTo>
                <a:lnTo>
                  <a:pt x="1818132" y="409956"/>
                </a:lnTo>
                <a:lnTo>
                  <a:pt x="17197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063353" y="1723135"/>
            <a:ext cx="1515110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5300">
              <a:lnSpc>
                <a:spcPct val="101299"/>
              </a:lnSpc>
              <a:spcBef>
                <a:spcPts val="95"/>
              </a:spcBef>
            </a:pPr>
            <a:r>
              <a:rPr sz="1550" b="0" spc="-5" dirty="0">
                <a:solidFill>
                  <a:srgbClr val="FFFFFF"/>
                </a:solidFill>
                <a:latin typeface="Calibri Light"/>
                <a:cs typeface="Calibri Light"/>
              </a:rPr>
              <a:t>Fase </a:t>
            </a:r>
            <a:r>
              <a:rPr sz="1550" b="0" spc="10" dirty="0">
                <a:solidFill>
                  <a:srgbClr val="FFFFFF"/>
                </a:solidFill>
                <a:latin typeface="Calibri Light"/>
                <a:cs typeface="Calibri Light"/>
              </a:rPr>
              <a:t>5  </a:t>
            </a:r>
            <a:r>
              <a:rPr sz="1550" b="0" dirty="0">
                <a:solidFill>
                  <a:srgbClr val="FFFFFF"/>
                </a:solidFill>
                <a:latin typeface="Calibri Light"/>
                <a:cs typeface="Calibri Light"/>
              </a:rPr>
              <a:t>Normal</a:t>
            </a:r>
            <a:r>
              <a:rPr sz="155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55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controlado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4</a:t>
            </a:fld>
            <a:endParaRPr spc="-5" dirty="0"/>
          </a:p>
        </p:txBody>
      </p:sp>
      <p:sp>
        <p:nvSpPr>
          <p:cNvPr id="23" name="object 23"/>
          <p:cNvSpPr txBox="1"/>
          <p:nvPr/>
        </p:nvSpPr>
        <p:spPr>
          <a:xfrm>
            <a:off x="2551557" y="2589402"/>
            <a:ext cx="1969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25" algn="just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Fase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contaminação,  com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liberação apenas  para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serviços</a:t>
            </a:r>
            <a:r>
              <a:rPr sz="1600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essenciais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26102" y="2589402"/>
            <a:ext cx="13995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Fase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atenção,  com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eventuais  liberações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25921" y="2589402"/>
            <a:ext cx="17792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Fase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controlada,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com 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maior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liberação de  atividades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66556" y="2589402"/>
            <a:ext cx="14712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Fase</a:t>
            </a:r>
            <a:r>
              <a:rPr sz="160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decrescente, 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menores 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restrições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55148" y="2589402"/>
            <a:ext cx="172783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Fase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controle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da 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doença, liberação de  todas </a:t>
            </a:r>
            <a:r>
              <a:rPr sz="1600" i="1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atividades 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1600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rgbClr val="FFFFFF"/>
                </a:solidFill>
                <a:latin typeface="Calibri"/>
                <a:cs typeface="Calibri"/>
              </a:rPr>
              <a:t>protocolos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34" name="Retângulo 33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35" name="Imagem 34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36" name="CaixaDeTexto 35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5</a:t>
            </a:fld>
            <a:endParaRPr spc="-5" dirty="0"/>
          </a:p>
        </p:txBody>
      </p:sp>
      <p:grpSp>
        <p:nvGrpSpPr>
          <p:cNvPr id="2" name="Grupo 12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4" name="Retângulo 13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5" name="Imagem 14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Imagem 8" descr="Mapa São Pau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219200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096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Critérios </a:t>
            </a:r>
            <a:r>
              <a:rPr dirty="0"/>
              <a:t>de </a:t>
            </a:r>
            <a:r>
              <a:rPr spc="-5" dirty="0"/>
              <a:t>cálculo </a:t>
            </a:r>
            <a:r>
              <a:rPr/>
              <a:t>das</a:t>
            </a:r>
            <a:r>
              <a:rPr spc="-50"/>
              <a:t> </a:t>
            </a:r>
            <a:r>
              <a:rPr spc="-10" smtClean="0"/>
              <a:t>fases</a:t>
            </a:r>
            <a:r>
              <a:rPr lang="pt-BR" spc="-10" dirty="0" smtClean="0"/>
              <a:t/>
            </a:r>
            <a:br>
              <a:rPr lang="pt-BR" spc="-10" dirty="0" smtClean="0"/>
            </a:br>
            <a:r>
              <a:rPr lang="pt-BR" spc="-10" dirty="0" smtClean="0"/>
              <a:t>Microrregião de saúde de Adamantina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6</a:t>
            </a:fld>
            <a:endParaRPr spc="-5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3400" y="1295400"/>
            <a:ext cx="775481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1- Taxa de ocupação de leitos = </a:t>
            </a:r>
            <a:r>
              <a:rPr lang="pt-BR" sz="2000" dirty="0" smtClean="0">
                <a:solidFill>
                  <a:srgbClr val="92D050"/>
                </a:solidFill>
              </a:rPr>
              <a:t>14%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2- Leitos UTI </a:t>
            </a:r>
            <a:r>
              <a:rPr lang="pt-BR" sz="2000" dirty="0" err="1" smtClean="0">
                <a:solidFill>
                  <a:schemeClr val="bg1"/>
                </a:solidFill>
              </a:rPr>
              <a:t>Covid</a:t>
            </a:r>
            <a:r>
              <a:rPr lang="pt-BR" sz="2000" dirty="0" smtClean="0">
                <a:solidFill>
                  <a:schemeClr val="bg1"/>
                </a:solidFill>
              </a:rPr>
              <a:t> disponíveis = </a:t>
            </a:r>
            <a:r>
              <a:rPr lang="pt-BR" sz="2000" dirty="0" smtClean="0">
                <a:solidFill>
                  <a:srgbClr val="92D050"/>
                </a:solidFill>
              </a:rPr>
              <a:t>14 leitos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3- Novos Casos últimos 7 dias / casos novos 7 dias anteriores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  </a:t>
            </a:r>
            <a:r>
              <a:rPr lang="pt-BR" sz="2000" dirty="0" smtClean="0">
                <a:solidFill>
                  <a:srgbClr val="FFFF00"/>
                </a:solidFill>
              </a:rPr>
              <a:t>15 / 10 = 1,5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4- Novas internações últimos 7 dias / novas internações 7 dias anteriores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rgbClr val="FFFF00"/>
                </a:solidFill>
              </a:rPr>
              <a:t> </a:t>
            </a:r>
            <a:r>
              <a:rPr lang="pt-BR" sz="2000" dirty="0" smtClean="0">
                <a:solidFill>
                  <a:srgbClr val="FFFF00"/>
                </a:solidFill>
              </a:rPr>
              <a:t>    10/14 = 0,7</a:t>
            </a:r>
          </a:p>
          <a:p>
            <a:pPr>
              <a:lnSpc>
                <a:spcPct val="200000"/>
              </a:lnSpc>
            </a:pPr>
            <a:r>
              <a:rPr lang="pt-BR" sz="2000" dirty="0" smtClean="0">
                <a:solidFill>
                  <a:schemeClr val="bg1"/>
                </a:solidFill>
              </a:rPr>
              <a:t>5- Óbitos últimos 7 dias / óbitos 7 dias anteriores</a:t>
            </a:r>
          </a:p>
          <a:p>
            <a:pPr>
              <a:lnSpc>
                <a:spcPct val="200000"/>
              </a:lnSpc>
            </a:pPr>
            <a:r>
              <a:rPr lang="pt-BR" sz="2000" dirty="0">
                <a:solidFill>
                  <a:srgbClr val="92D050"/>
                </a:solidFill>
              </a:rPr>
              <a:t> </a:t>
            </a:r>
            <a:r>
              <a:rPr lang="pt-BR" sz="2000" dirty="0" smtClean="0">
                <a:solidFill>
                  <a:srgbClr val="92D050"/>
                </a:solidFill>
              </a:rPr>
              <a:t>    1/0 = 0     </a:t>
            </a:r>
            <a:endParaRPr lang="pt-BR" sz="2000" dirty="0">
              <a:solidFill>
                <a:srgbClr val="92D050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4" name="Retângulo 13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5" name="Imagem 14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1143000"/>
            <a:ext cx="11316335" cy="0"/>
          </a:xfrm>
          <a:custGeom>
            <a:avLst/>
            <a:gdLst/>
            <a:ahLst/>
            <a:cxnLst/>
            <a:rect l="l" t="t" r="r" b="b"/>
            <a:pathLst>
              <a:path w="11316335">
                <a:moveTo>
                  <a:pt x="0" y="0"/>
                </a:moveTo>
                <a:lnTo>
                  <a:pt x="1131595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096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Critérios </a:t>
            </a:r>
            <a:r>
              <a:rPr dirty="0"/>
              <a:t>de </a:t>
            </a:r>
            <a:r>
              <a:rPr spc="-5" dirty="0"/>
              <a:t>cálculo </a:t>
            </a:r>
            <a:r>
              <a:rPr/>
              <a:t>das</a:t>
            </a:r>
            <a:r>
              <a:rPr spc="-50"/>
              <a:t> </a:t>
            </a:r>
            <a:r>
              <a:rPr spc="-10" smtClean="0"/>
              <a:t>fases</a:t>
            </a:r>
            <a:r>
              <a:rPr lang="pt-BR" spc="-10" dirty="0" smtClean="0"/>
              <a:t/>
            </a:r>
            <a:br>
              <a:rPr lang="pt-BR" spc="-10" dirty="0" smtClean="0"/>
            </a:br>
            <a:r>
              <a:rPr lang="pt-BR" spc="-10" dirty="0" smtClean="0"/>
              <a:t>Microrregião de saúde de Adamantina</a:t>
            </a:r>
            <a:endParaRPr spc="-1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7</a:t>
            </a:fld>
            <a:endParaRPr spc="-5"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23404" y="1278077"/>
          <a:ext cx="10667367" cy="4911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87877"/>
                <a:gridCol w="1935898"/>
                <a:gridCol w="1935898"/>
                <a:gridCol w="1935898"/>
                <a:gridCol w="1935898"/>
                <a:gridCol w="1935898"/>
              </a:tblGrid>
              <a:tr h="7793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Critério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R w="12700">
                      <a:solidFill>
                        <a:srgbClr val="FFC000"/>
                      </a:solidFill>
                      <a:prstDash val="solid"/>
                    </a:lnR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Indicadores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Fase 1</a:t>
                      </a: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Alerta</a:t>
                      </a:r>
                      <a:r>
                        <a:rPr lang="pt-BR" sz="1400" b="1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Máximo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Fase 2</a:t>
                      </a: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Controle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Fase 3</a:t>
                      </a: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Flexibilização</a:t>
                      </a:r>
                      <a:endParaRPr sz="14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Fase 4</a:t>
                      </a: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pt-BR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Abertura parcial</a:t>
                      </a:r>
                      <a:endParaRPr sz="14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699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29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indent="4763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Capacidade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Saúde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Taxa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ocupação de leitos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</a:t>
                      </a:r>
                      <a:r>
                        <a:rPr sz="1200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80%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Entre 70% e 80%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Entre 60%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e 70% </a:t>
                      </a:r>
                      <a:endParaRPr sz="12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60%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Calibri"/>
                        </a:rPr>
                        <a:t>Microrregião = 14%</a:t>
                      </a:r>
                      <a:endParaRPr sz="1200" b="1" u="sng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Calibri"/>
                      </a:endParaRPr>
                    </a:p>
                  </a:txBody>
                  <a:tcPr marL="0" marR="0" marT="3810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406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Leitos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UTI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COVID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100k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habitantes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Abaixo</a:t>
                      </a:r>
                      <a:r>
                        <a:rPr lang="pt-BR" sz="1200" b="1" baseline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de 3,0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Entre 3,0 e 5,0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Acima de 5,0</a:t>
                      </a:r>
                      <a:endParaRPr sz="12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5,0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Calibri"/>
                        </a:rPr>
                        <a:t>Microrregião = 14</a:t>
                      </a:r>
                      <a:endParaRPr lang="pt-BR" sz="12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Calibri"/>
                      </a:endParaRPr>
                    </a:p>
                  </a:txBody>
                  <a:tcPr marL="0" marR="0" marT="571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295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6838" indent="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Evolução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epidemia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Número de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2,0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2,0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Entre 1,0 e 2,0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Calibri"/>
                        </a:rPr>
                        <a:t>Microrregião = 1,5</a:t>
                      </a:r>
                      <a:endParaRPr lang="pt-BR" sz="12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Calibri"/>
                      </a:endParaRPr>
                    </a:p>
                  </a:txBody>
                  <a:tcPr marL="0" marR="0" marT="444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Abaixo de 1,0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Número de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internações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Acima de 1,5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Entre 1,0 e 1,5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Entre 0,5 e  1,0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Calibri"/>
                        </a:rPr>
                        <a:t>Microrregião = 0,7</a:t>
                      </a:r>
                      <a:endParaRPr lang="pt-BR" sz="12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Calibri"/>
                      </a:endParaRPr>
                    </a:p>
                  </a:txBody>
                  <a:tcPr marL="0" marR="0" marT="444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Abaixo de 0,5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22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Número de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óbitos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Entre 1,0 e 2,0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Entre 1,0 e 2,0</a:t>
                      </a:r>
                      <a:endParaRPr sz="1200" b="1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Entre</a:t>
                      </a:r>
                      <a:r>
                        <a:rPr lang="pt-BR" sz="12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0,5 e 1,0</a:t>
                      </a:r>
                      <a:endParaRPr sz="1200" b="1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FFC000"/>
                      </a:solidFill>
                      <a:prstDash val="solid"/>
                    </a:lnL>
                    <a:lnR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Abaixo de 0,5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pt-BR" sz="12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ea typeface="+mn-ea"/>
                          <a:cs typeface="Calibri"/>
                        </a:rPr>
                        <a:t>Microrregião= 0</a:t>
                      </a:r>
                      <a:endParaRPr lang="pt-BR" sz="1200" b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+mn-ea"/>
                        <a:cs typeface="Calibri"/>
                      </a:endParaRPr>
                    </a:p>
                  </a:txBody>
                  <a:tcPr marL="0" marR="0" marT="4445" marB="0" anchor="ctr">
                    <a:lnL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3" name="Retângulo 12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4" name="Imagem 13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8</a:t>
            </a:fld>
            <a:endParaRPr spc="-5" dirty="0"/>
          </a:p>
        </p:txBody>
      </p:sp>
      <p:grpSp>
        <p:nvGrpSpPr>
          <p:cNvPr id="2" name="Grupo 12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4" name="Retângulo 13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5" name="Imagem 14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Imagem 7" descr="DRS Marília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9296400" cy="657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9</a:t>
            </a:fld>
            <a:endParaRPr spc="-5" dirty="0"/>
          </a:p>
        </p:txBody>
      </p:sp>
      <p:grpSp>
        <p:nvGrpSpPr>
          <p:cNvPr id="3" name="Grupo 12"/>
          <p:cNvGrpSpPr/>
          <p:nvPr/>
        </p:nvGrpSpPr>
        <p:grpSpPr>
          <a:xfrm>
            <a:off x="9753600" y="152400"/>
            <a:ext cx="1511952" cy="958985"/>
            <a:chOff x="9753600" y="152400"/>
            <a:chExt cx="1511952" cy="958985"/>
          </a:xfrm>
        </p:grpSpPr>
        <p:sp>
          <p:nvSpPr>
            <p:cNvPr id="14" name="Retângulo 13"/>
            <p:cNvSpPr/>
            <p:nvPr/>
          </p:nvSpPr>
          <p:spPr>
            <a:xfrm>
              <a:off x="9796466" y="685800"/>
              <a:ext cx="1366271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pt-BR" sz="1200" b="1" cap="none" spc="0" dirty="0" smtClean="0">
                  <a:ln/>
                  <a:solidFill>
                    <a:schemeClr val="accent3"/>
                  </a:solidFill>
                  <a:effectLst/>
                </a:rPr>
                <a:t>Plano Adamantina</a:t>
              </a:r>
              <a:endParaRPr lang="pt-BR" sz="12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pic>
          <p:nvPicPr>
            <p:cNvPr id="15" name="Imagem 14" descr="brasao de adamantina oficial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6199" y="152400"/>
              <a:ext cx="541801" cy="573411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9753600" y="849775"/>
              <a:ext cx="15119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b="1" dirty="0" smtClean="0">
                  <a:solidFill>
                    <a:schemeClr val="bg1"/>
                  </a:solidFill>
                </a:rPr>
                <a:t>Microrregião de Saúde</a:t>
              </a:r>
              <a:endParaRPr lang="pt-BR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agem 9" descr="Micro Adta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9373382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422</Words>
  <Application>Microsoft Office PowerPoint</Application>
  <PresentationFormat>Personalizar</PresentationFormat>
  <Paragraphs>132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Identificação dos Municípios Microrregião de saúde de Adamantina</vt:lpstr>
      <vt:lpstr>Número de penitenciárias Microrregião de saúde de Adamantina</vt:lpstr>
      <vt:lpstr>Retomada das atividades econômicas será em fases de acordo com cada setor </vt:lpstr>
      <vt:lpstr>Slide 5</vt:lpstr>
      <vt:lpstr>Critérios de cálculo das fases Microrregião de saúde de Adamantina</vt:lpstr>
      <vt:lpstr>Critérios de cálculo das fases Microrregião de saúde de Adamantina</vt:lpstr>
      <vt:lpstr>Slide 8</vt:lpstr>
      <vt:lpstr>Slide 9</vt:lpstr>
      <vt:lpstr>Abertura dos setores da economia de acordo com as fases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Viviane Gulart Medeiros do Carmo</dc:creator>
  <cp:lastModifiedBy>GustavoGab</cp:lastModifiedBy>
  <cp:revision>6</cp:revision>
  <dcterms:created xsi:type="dcterms:W3CDTF">2020-07-02T14:18:25Z</dcterms:created>
  <dcterms:modified xsi:type="dcterms:W3CDTF">2020-07-02T15:11:34Z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2020-07-02T00:00:00Z</vt:filetime>
  </property>
</Properties>
</file>